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90" r:id="rId3"/>
    <p:sldId id="259" r:id="rId4"/>
    <p:sldId id="257" r:id="rId5"/>
    <p:sldId id="280" r:id="rId6"/>
    <p:sldId id="260" r:id="rId7"/>
    <p:sldId id="261" r:id="rId8"/>
    <p:sldId id="262" r:id="rId9"/>
    <p:sldId id="263" r:id="rId10"/>
    <p:sldId id="264" r:id="rId11"/>
    <p:sldId id="265" r:id="rId12"/>
    <p:sldId id="291" r:id="rId13"/>
    <p:sldId id="266" r:id="rId14"/>
    <p:sldId id="267" r:id="rId15"/>
    <p:sldId id="281" r:id="rId16"/>
    <p:sldId id="287" r:id="rId17"/>
    <p:sldId id="272" r:id="rId18"/>
    <p:sldId id="273" r:id="rId19"/>
    <p:sldId id="274" r:id="rId20"/>
    <p:sldId id="275" r:id="rId21"/>
    <p:sldId id="282" r:id="rId22"/>
    <p:sldId id="283" r:id="rId23"/>
    <p:sldId id="284" r:id="rId24"/>
    <p:sldId id="288" r:id="rId25"/>
    <p:sldId id="289" r:id="rId26"/>
    <p:sldId id="285" r:id="rId27"/>
    <p:sldId id="286" r:id="rId28"/>
    <p:sldId id="268" r:id="rId29"/>
    <p:sldId id="269" r:id="rId30"/>
  </p:sldIdLst>
  <p:sldSz cx="12192000" cy="6858000"/>
  <p:notesSz cx="6858000" cy="9144000"/>
  <p:embeddedFontLst>
    <p:embeddedFont>
      <p:font typeface="나눔고딕" panose="020D0604000000000000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7D8C5-27A5-439F-881E-595F64A20419}" v="119" dt="2023-06-03T09:37:36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6521" autoAdjust="0"/>
  </p:normalViewPr>
  <p:slideViewPr>
    <p:cSldViewPr snapToGrid="0">
      <p:cViewPr varScale="1">
        <p:scale>
          <a:sx n="109" d="100"/>
          <a:sy n="109" d="100"/>
        </p:scale>
        <p:origin x="21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80C59-70AD-4E3E-8222-83D633AF4920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099B1-5FEE-4FDE-B098-31A620C84D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7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프로젝트명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홈파밍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플랫폼 </a:t>
            </a:r>
            <a:r>
              <a:rPr lang="en-US" altLang="ko-KR" dirty="0" smtClean="0"/>
              <a:t>(Home Farming Reward Platform)</a:t>
            </a:r>
          </a:p>
          <a:p>
            <a:r>
              <a:rPr lang="ko-KR" altLang="en-US" dirty="0" smtClean="0"/>
              <a:t>부제 </a:t>
            </a:r>
            <a:r>
              <a:rPr lang="en-US" altLang="ko-KR" dirty="0" smtClean="0"/>
              <a:t>: Ho me(</a:t>
            </a:r>
            <a:r>
              <a:rPr lang="ko-KR" altLang="en-US" dirty="0" smtClean="0"/>
              <a:t>호미</a:t>
            </a:r>
            <a:r>
              <a:rPr lang="en-US" altLang="ko-KR" dirty="0" smtClean="0"/>
              <a:t>) = </a:t>
            </a:r>
            <a:r>
              <a:rPr lang="en-US" altLang="ko-KR" dirty="0" err="1" smtClean="0"/>
              <a:t>HOme</a:t>
            </a:r>
            <a:r>
              <a:rPr lang="en-US" altLang="ko-KR" dirty="0" smtClean="0"/>
              <a:t>(</a:t>
            </a:r>
            <a:r>
              <a:rPr lang="ko-KR" altLang="en-US" dirty="0" smtClean="0"/>
              <a:t>집</a:t>
            </a:r>
            <a:r>
              <a:rPr lang="en-US" altLang="ko-KR" dirty="0" smtClean="0"/>
              <a:t>) + Membership(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) + Engagement(</a:t>
            </a:r>
            <a:r>
              <a:rPr lang="ko-KR" altLang="en-US" dirty="0" smtClean="0"/>
              <a:t>참여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"Ho me(</a:t>
            </a:r>
            <a:r>
              <a:rPr lang="ko-KR" altLang="en-US" dirty="0" smtClean="0"/>
              <a:t>호미</a:t>
            </a:r>
            <a:r>
              <a:rPr lang="en-US" altLang="ko-KR" dirty="0" smtClean="0"/>
              <a:t>)"</a:t>
            </a:r>
            <a:r>
              <a:rPr lang="ko-KR" altLang="en-US" dirty="0" smtClean="0"/>
              <a:t>는 두 가지 의미를 담고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한국의 전통 농기구 </a:t>
            </a:r>
            <a:r>
              <a:rPr lang="en-US" altLang="ko-KR" dirty="0" smtClean="0"/>
              <a:t>'</a:t>
            </a:r>
            <a:r>
              <a:rPr lang="ko-KR" altLang="en-US" dirty="0" smtClean="0"/>
              <a:t>호미</a:t>
            </a:r>
            <a:r>
              <a:rPr lang="en-US" altLang="ko-KR" dirty="0" smtClean="0"/>
              <a:t>'</a:t>
            </a:r>
            <a:r>
              <a:rPr lang="ko-KR" altLang="en-US" dirty="0" smtClean="0"/>
              <a:t>를 연상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집에서 회원들이 식물 재배 활동에 참여하고 이를 통해 보상을 얻을 수 있는 플랫폼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3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8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56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7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2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0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01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62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8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5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9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6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이후로 우리 사회 곳곳에서 변화가 일어났습니다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그 변화를 크게 두 축으로 생각해보았습니다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물가 상승과 경제적 불황입니다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사회초년생인 </a:t>
            </a:r>
            <a:r>
              <a:rPr lang="en-US" altLang="ko-KR" dirty="0"/>
              <a:t>MZ</a:t>
            </a:r>
            <a:r>
              <a:rPr lang="ko-KR" altLang="en-US" dirty="0"/>
              <a:t>세대들은 더 이상 근로소득만으로는 자신의 명의로 집한 채 사기 어려운 환경에 직면하게 되며</a:t>
            </a:r>
          </a:p>
          <a:p>
            <a:r>
              <a:rPr lang="ko-KR" altLang="en-US" dirty="0"/>
              <a:t>재테크</a:t>
            </a:r>
            <a:r>
              <a:rPr lang="en-US" altLang="ko-KR" dirty="0"/>
              <a:t>, </a:t>
            </a:r>
            <a:r>
              <a:rPr lang="ko-KR" altLang="en-US" dirty="0" err="1"/>
              <a:t>앱테크</a:t>
            </a:r>
            <a:r>
              <a:rPr lang="en-US" altLang="ko-KR" dirty="0"/>
              <a:t>, </a:t>
            </a:r>
            <a:r>
              <a:rPr lang="ko-KR" altLang="en-US" dirty="0" err="1"/>
              <a:t>짠테크</a:t>
            </a:r>
            <a:r>
              <a:rPr lang="ko-KR" altLang="en-US" dirty="0"/>
              <a:t> 등 새로운 경제 동향에 큰 관심을 가지게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 집에 머무른 시간이 증가했다는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사회적 </a:t>
            </a:r>
            <a:r>
              <a:rPr lang="ko-KR" altLang="en-US" dirty="0" err="1"/>
              <a:t>거리두기로</a:t>
            </a:r>
            <a:r>
              <a:rPr lang="ko-KR" altLang="en-US" dirty="0"/>
              <a:t> 인해 우리는 자연스레 집에 머물게 된 시간이 증가하였고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이전과는 달리 집에서 할 수 있는 활동에 관심을 갖게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두가지 변화의 물결 가운데</a:t>
            </a:r>
            <a:r>
              <a:rPr lang="en-US" altLang="ko-KR" dirty="0"/>
              <a:t>, </a:t>
            </a:r>
            <a:r>
              <a:rPr lang="ko-KR" altLang="en-US" dirty="0"/>
              <a:t>집에서 직접 채소를 재배하여 먹음으로서 소비를 줄이거나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직접 재배한 </a:t>
            </a:r>
            <a:r>
              <a:rPr lang="ko-KR" altLang="en-US" dirty="0" err="1"/>
              <a:t>재배한</a:t>
            </a:r>
            <a:r>
              <a:rPr lang="ko-KR" altLang="en-US" dirty="0"/>
              <a:t> 식물을 더 비싼 가격으로 되파는 행위를 통해 이득을 취하는 이들이 생겨납니다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이른바 </a:t>
            </a:r>
            <a:r>
              <a:rPr lang="ko-KR" altLang="en-US" dirty="0" err="1"/>
              <a:t>채소테크는</a:t>
            </a:r>
            <a:r>
              <a:rPr lang="ko-KR" altLang="en-US" dirty="0"/>
              <a:t> 이렇게 새로운 기회와 잠재력을 가진 분야로 인식되고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최근 미디어에서 연예인이 집 앞 텃밭에서 대파를 직접 키워 먹는 모습이 노출되면서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도시 내에서 식물을 재배하는 도시농업과 </a:t>
            </a:r>
            <a:r>
              <a:rPr lang="ko-KR" altLang="en-US" dirty="0" err="1"/>
              <a:t>채소테크는</a:t>
            </a:r>
            <a:r>
              <a:rPr lang="ko-KR" altLang="en-US" dirty="0"/>
              <a:t> 더욱 큰 인기를 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대부분의 사람들은 채소나 식물을 키우는 일이 낯설고 어려울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배경에서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채소테크</a:t>
            </a:r>
            <a:r>
              <a:rPr lang="ko-KR" altLang="en-US" dirty="0"/>
              <a:t> 입문을 돕기 위한 정보 제공부터</a:t>
            </a:r>
            <a:r>
              <a:rPr lang="en-US" altLang="ko-KR" dirty="0"/>
              <a:t>, </a:t>
            </a:r>
            <a:r>
              <a:rPr lang="ko-KR" altLang="en-US" dirty="0" err="1"/>
              <a:t>채소테크를</a:t>
            </a:r>
            <a:r>
              <a:rPr lang="ko-KR" altLang="en-US" dirty="0"/>
              <a:t> 하기 위한 물품 판매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식물을 키울 수 있는 장소 대여</a:t>
            </a:r>
            <a:r>
              <a:rPr lang="en-US" altLang="ko-KR" dirty="0"/>
              <a:t>, </a:t>
            </a:r>
            <a:r>
              <a:rPr lang="ko-KR" altLang="en-US" dirty="0"/>
              <a:t>재배한 작물을 되팔 수 있는 장터까지</a:t>
            </a:r>
          </a:p>
          <a:p>
            <a:r>
              <a:rPr lang="ko-KR" altLang="en-US" dirty="0"/>
              <a:t>한 곳에서 모든 서비스를 제공하는 플랫폼을 구현하고자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56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 시스템으로 인한 기대효과는 크게 세가지 측면으로 정리할 수 있습니다</a:t>
            </a:r>
            <a:r>
              <a:rPr lang="en-US" altLang="ko-KR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첫번째</a:t>
            </a:r>
            <a:r>
              <a:rPr lang="en-US" altLang="ko-KR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차원에서의 기대효과는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식물테크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 수집부터 수확 식물 장터 판매까지 순환 구조로 이어지므로 기존 고객 유지 원활하다는 점입니다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en-US" altLang="ko-KR" sz="120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차원에서는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편하게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식물테크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진입이 가능하며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건강한 취미 활동과 지속 가능한 농업에 참여할 수 있는 기회를 얻을 수 있다는 점입니다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거시적으로 볼 때 사회적 차원에서도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식물테크는</a:t>
            </a:r>
            <a:r>
              <a:rPr lang="ko-KR" altLang="en-US" sz="120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유휴 공간을 활용한 식물 재배로 인한 이익 창출 활동이므로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20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 시스템으로 인해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식물테크가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활성화된다면 환경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 모두에 긍정적인 영향 미칠 것입니다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dirty="0">
              <a:ln>
                <a:solidFill>
                  <a:schemeClr val="tx1"/>
                </a:solidFill>
              </a:ln>
              <a:solidFill>
                <a:srgbClr val="C4E18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16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역할분담은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3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업무일정은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19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시스템은 크게 </a:t>
            </a:r>
            <a:r>
              <a:rPr lang="ko-KR" altLang="en-US" dirty="0" err="1"/>
              <a:t>네가지</a:t>
            </a:r>
            <a:r>
              <a:rPr lang="ko-KR" altLang="en-US" dirty="0"/>
              <a:t> 흐름으로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상품구매는</a:t>
            </a:r>
            <a:r>
              <a:rPr lang="ko-KR" altLang="en-US" dirty="0"/>
              <a:t> 상품 목록에서 해당하는 상품의 상세 정보를 보고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장바구니에 담은 후 구매로 이어집니다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두번째로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장터에서는 장터 게시판에서 해당하는 상품의 상세 정보를 볼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텃밭은 사용자가 직접 원하는 텃밭을 선택한 후 예약하고</a:t>
            </a:r>
            <a:r>
              <a:rPr lang="en-US" altLang="ko-KR" dirty="0"/>
              <a:t>, </a:t>
            </a:r>
            <a:r>
              <a:rPr lang="ko-KR" altLang="en-US" dirty="0"/>
              <a:t>예약 취소까지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ko-KR" altLang="en-US" baseline="0" dirty="0"/>
              <a:t> 내 정보에서는 주문내역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카드정보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정보수정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출석체크를 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더 자세한 흐름은 이따 시현 영상을 통해서 보여드리도록 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099B1-5FEE-4FDE-B098-31A620C84D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9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5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9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5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7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2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2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8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0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2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98BF-B6DF-41E0-A20F-24B3C1310F9B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778D-4B76-4D96-B0C4-99B3AF520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9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52240;&#52572;&#51333;.mp4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jpeg"/><Relationship Id="rId4" Type="http://schemas.openxmlformats.org/officeDocument/2006/relationships/image" Target="../media/image6.jp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62152"/>
            <a:ext cx="9144000" cy="3263671"/>
          </a:xfrm>
        </p:spPr>
        <p:txBody>
          <a:bodyPr>
            <a:normAutofit/>
          </a:bodyPr>
          <a:lstStyle/>
          <a:p>
            <a:r>
              <a:rPr lang="ko-KR" altLang="en-US" sz="6600" dirty="0" err="1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홈파밍</a:t>
            </a:r>
            <a:r>
              <a:rPr lang="ko-KR" altLang="en-US" sz="6600" dirty="0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6600" dirty="0" err="1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리워드</a:t>
            </a:r>
            <a:r>
              <a:rPr lang="ko-KR" altLang="en-US" sz="6600" dirty="0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플랫폼</a:t>
            </a:r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ko-KR" altLang="en-US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10801" y="4850183"/>
            <a:ext cx="9144000" cy="1658114"/>
          </a:xfrm>
        </p:spPr>
        <p:txBody>
          <a:bodyPr>
            <a:normAutofit/>
          </a:bodyPr>
          <a:lstStyle/>
          <a:p>
            <a:pPr lvl="0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이태순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박소현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심가은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김유성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장준성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7264" y="170688"/>
            <a:ext cx="11826240" cy="65105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9664" y="323088"/>
            <a:ext cx="11478768" cy="6199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74" b="89516" l="2048" r="979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941" y="5339519"/>
            <a:ext cx="436543" cy="440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90" y="-454423"/>
            <a:ext cx="2754218" cy="223315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234822" y="2006054"/>
            <a:ext cx="8821124" cy="3460064"/>
            <a:chOff x="1234822" y="2006054"/>
            <a:chExt cx="8821124" cy="3460064"/>
          </a:xfrm>
        </p:grpSpPr>
        <p:pic>
          <p:nvPicPr>
            <p:cNvPr id="8" name="그림 8" descr="로고이(가) 표시된 사진&#10;&#10;자동 생성된 설명">
              <a:extLst>
                <a:ext uri="{FF2B5EF4-FFF2-40B4-BE49-F238E27FC236}">
                  <a16:creationId xmlns:a16="http://schemas.microsoft.com/office/drawing/2014/main" id="{89790062-5278-531F-FE67-71BD6D9A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8299" y="2006054"/>
              <a:ext cx="5622850" cy="3460064"/>
            </a:xfrm>
            <a:prstGeom prst="rect">
              <a:avLst/>
            </a:prstGeom>
          </p:spPr>
        </p:pic>
        <p:cxnSp>
          <p:nvCxnSpPr>
            <p:cNvPr id="9" name="구부러진 연결선 5">
              <a:extLst>
                <a:ext uri="{FF2B5EF4-FFF2-40B4-BE49-F238E27FC236}">
                  <a16:creationId xmlns:a16="http://schemas.microsoft.com/office/drawing/2014/main" id="{99110388-569A-E190-B47F-1F7DE9FF250B}"/>
                </a:ext>
              </a:extLst>
            </p:cNvPr>
            <p:cNvCxnSpPr/>
            <p:nvPr/>
          </p:nvCxnSpPr>
          <p:spPr>
            <a:xfrm rot="10800000">
              <a:off x="3182652" y="3037465"/>
              <a:ext cx="1375745" cy="66364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3E08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305C597-C052-BA8C-15F5-52B1A074A84F}"/>
                </a:ext>
              </a:extLst>
            </p:cNvPr>
            <p:cNvSpPr txBox="1"/>
            <p:nvPr/>
          </p:nvSpPr>
          <p:spPr>
            <a:xfrm>
              <a:off x="1234822" y="2705451"/>
              <a:ext cx="1969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400" dirty="0" err="1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식물테크를</a:t>
              </a:r>
              <a:r>
                <a:rPr lang="ko-KR" altLang="en-US" sz="1400" dirty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통한 </a:t>
              </a:r>
              <a:r>
                <a:rPr lang="en-US" altLang="ko-KR" sz="1400" dirty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REWARD(</a:t>
              </a:r>
              <a:r>
                <a:rPr lang="ko-KR" altLang="en-US" sz="1400" dirty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보상</a:t>
              </a:r>
              <a:r>
                <a:rPr lang="en-US" altLang="ko-KR" sz="1400" dirty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400" dirty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의미</a:t>
              </a:r>
            </a:p>
          </p:txBody>
        </p:sp>
        <p:cxnSp>
          <p:nvCxnSpPr>
            <p:cNvPr id="14" name="구부러진 연결선 5">
              <a:extLst>
                <a:ext uri="{FF2B5EF4-FFF2-40B4-BE49-F238E27FC236}">
                  <a16:creationId xmlns:a16="http://schemas.microsoft.com/office/drawing/2014/main" id="{99110388-569A-E190-B47F-1F7DE9FF250B}"/>
                </a:ext>
              </a:extLst>
            </p:cNvPr>
            <p:cNvCxnSpPr/>
            <p:nvPr/>
          </p:nvCxnSpPr>
          <p:spPr>
            <a:xfrm rot="16200000" flipH="1">
              <a:off x="7817667" y="3483152"/>
              <a:ext cx="779911" cy="65942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3E08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7305C597-C052-BA8C-15F5-52B1A074A84F}"/>
                </a:ext>
              </a:extLst>
            </p:cNvPr>
            <p:cNvSpPr txBox="1"/>
            <p:nvPr/>
          </p:nvSpPr>
          <p:spPr>
            <a:xfrm>
              <a:off x="8086490" y="4003277"/>
              <a:ext cx="1969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400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프로젝트명</a:t>
              </a:r>
              <a:endParaRPr lang="en-US" altLang="ko-KR" sz="1400" dirty="0" smtClean="0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lvl="0" algn="ctr">
                <a:defRPr/>
              </a:pPr>
              <a:r>
                <a:rPr lang="en-US" altLang="ko-KR" sz="1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 me(</a:t>
              </a:r>
              <a:r>
                <a:rPr lang="ko-KR" altLang="en-US" sz="1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호미</a:t>
              </a:r>
              <a:r>
                <a:rPr lang="en-US" altLang="ko-KR" sz="1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상징</a:t>
              </a:r>
              <a:endParaRPr lang="ko-KR" altLang="en-US" sz="1400" dirty="0">
                <a:ln>
                  <a:solidFill>
                    <a:sysClr val="windowText" lastClr="000000"/>
                  </a:solidFill>
                </a:ln>
                <a:solidFill>
                  <a:srgbClr val="C4E18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6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4662" y="3042745"/>
            <a:ext cx="9254359" cy="2932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  <a:p>
            <a:r>
              <a:rPr lang="ko-KR" altLang="en-US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및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1781503"/>
            <a:ext cx="2127031" cy="2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7" y="1387362"/>
            <a:ext cx="8970580" cy="5391807"/>
          </a:xfrm>
          <a:prstGeom prst="rect">
            <a:avLst/>
          </a:prstGeom>
        </p:spPr>
      </p:pic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91" y="1533230"/>
            <a:ext cx="8844218" cy="52739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흐름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221121" y="1694688"/>
            <a:ext cx="9269892" cy="4949270"/>
            <a:chOff x="1156679" y="1197341"/>
            <a:chExt cx="6642786" cy="383832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6679" y="2724563"/>
              <a:ext cx="745174" cy="41713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로그인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584542" y="1197341"/>
              <a:ext cx="917967" cy="41713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상품구매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84541" y="1980463"/>
              <a:ext cx="917967" cy="41713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장터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584540" y="2709752"/>
              <a:ext cx="917967" cy="41713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텃밭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895610" y="1240178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044084" y="1237687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구매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584540" y="3828808"/>
              <a:ext cx="917968" cy="41713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내정보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895611" y="2023300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895610" y="2748197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예약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044083" y="2749976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예약취소</a:t>
              </a:r>
              <a:endPara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95608" y="3298298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주문내역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044092" y="1838605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구매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044092" y="2212241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판매</a:t>
              </a: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895603" y="3934296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카드정보</a:t>
              </a:r>
              <a:endPara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895604" y="4312679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정보수정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895605" y="4704207"/>
              <a:ext cx="755373" cy="33146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출석체크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7044075" y="3168263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배송조회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7044075" y="3932833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추가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044075" y="4319934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044075" y="4699024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현황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044075" y="3547353"/>
              <a:ext cx="755373" cy="3314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환불</a:t>
              </a:r>
            </a:p>
          </p:txBody>
        </p:sp>
        <p:cxnSp>
          <p:nvCxnSpPr>
            <p:cNvPr id="29" name="구부러진 연결선 28"/>
            <p:cNvCxnSpPr>
              <a:stCxn id="15" idx="3"/>
              <a:endCxn id="16" idx="1"/>
            </p:cNvCxnSpPr>
            <p:nvPr/>
          </p:nvCxnSpPr>
          <p:spPr>
            <a:xfrm>
              <a:off x="5650983" y="2913927"/>
              <a:ext cx="1393100" cy="177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구부러진 연결선 29"/>
            <p:cNvCxnSpPr>
              <a:stCxn id="11" idx="3"/>
              <a:endCxn id="12" idx="1"/>
            </p:cNvCxnSpPr>
            <p:nvPr/>
          </p:nvCxnSpPr>
          <p:spPr>
            <a:xfrm flipV="1">
              <a:off x="5650983" y="1403417"/>
              <a:ext cx="1393101" cy="249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구부러진 연결선 30"/>
            <p:cNvCxnSpPr>
              <a:stCxn id="14" idx="3"/>
              <a:endCxn id="19" idx="1"/>
            </p:cNvCxnSpPr>
            <p:nvPr/>
          </p:nvCxnSpPr>
          <p:spPr>
            <a:xfrm flipV="1">
              <a:off x="5650984" y="2004335"/>
              <a:ext cx="1393108" cy="18469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구부러진 연결선 31"/>
            <p:cNvCxnSpPr>
              <a:stCxn id="14" idx="3"/>
              <a:endCxn id="20" idx="1"/>
            </p:cNvCxnSpPr>
            <p:nvPr/>
          </p:nvCxnSpPr>
          <p:spPr>
            <a:xfrm>
              <a:off x="5650984" y="2189030"/>
              <a:ext cx="1393108" cy="18894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구부러진 연결선 32"/>
            <p:cNvCxnSpPr>
              <a:stCxn id="17" idx="3"/>
              <a:endCxn id="24" idx="1"/>
            </p:cNvCxnSpPr>
            <p:nvPr/>
          </p:nvCxnSpPr>
          <p:spPr>
            <a:xfrm flipV="1">
              <a:off x="5650981" y="3333993"/>
              <a:ext cx="1393094" cy="13003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구부러진 연결선 33"/>
            <p:cNvCxnSpPr/>
            <p:nvPr/>
          </p:nvCxnSpPr>
          <p:spPr>
            <a:xfrm>
              <a:off x="5650979" y="3472849"/>
              <a:ext cx="1393102" cy="17837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구부러진 연결선 34"/>
            <p:cNvCxnSpPr>
              <a:stCxn id="21" idx="3"/>
              <a:endCxn id="25" idx="1"/>
            </p:cNvCxnSpPr>
            <p:nvPr/>
          </p:nvCxnSpPr>
          <p:spPr>
            <a:xfrm flipV="1">
              <a:off x="5650976" y="4098563"/>
              <a:ext cx="1393099" cy="146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구부러진 연결선 35"/>
            <p:cNvCxnSpPr>
              <a:stCxn id="22" idx="3"/>
              <a:endCxn id="26" idx="1"/>
            </p:cNvCxnSpPr>
            <p:nvPr/>
          </p:nvCxnSpPr>
          <p:spPr>
            <a:xfrm>
              <a:off x="5650977" y="4478409"/>
              <a:ext cx="1393098" cy="725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구부러진 연결선 36"/>
            <p:cNvCxnSpPr>
              <a:stCxn id="23" idx="3"/>
              <a:endCxn id="27" idx="1"/>
            </p:cNvCxnSpPr>
            <p:nvPr/>
          </p:nvCxnSpPr>
          <p:spPr>
            <a:xfrm flipV="1">
              <a:off x="5650978" y="4864754"/>
              <a:ext cx="1393097" cy="518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구부러진 연결선 37"/>
            <p:cNvCxnSpPr>
              <a:stCxn id="13" idx="3"/>
              <a:endCxn id="17" idx="1"/>
            </p:cNvCxnSpPr>
            <p:nvPr/>
          </p:nvCxnSpPr>
          <p:spPr>
            <a:xfrm flipV="1">
              <a:off x="3502508" y="3464028"/>
              <a:ext cx="1393100" cy="57334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구부러진 연결선 38"/>
            <p:cNvCxnSpPr>
              <a:stCxn id="13" idx="3"/>
              <a:endCxn id="21" idx="1"/>
            </p:cNvCxnSpPr>
            <p:nvPr/>
          </p:nvCxnSpPr>
          <p:spPr>
            <a:xfrm>
              <a:off x="3502508" y="4037376"/>
              <a:ext cx="1393095" cy="6265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 39"/>
            <p:cNvCxnSpPr>
              <a:stCxn id="13" idx="3"/>
              <a:endCxn id="22" idx="1"/>
            </p:cNvCxnSpPr>
            <p:nvPr/>
          </p:nvCxnSpPr>
          <p:spPr>
            <a:xfrm>
              <a:off x="3502508" y="4037376"/>
              <a:ext cx="1393096" cy="44103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40"/>
            <p:cNvCxnSpPr>
              <a:stCxn id="13" idx="3"/>
              <a:endCxn id="23" idx="1"/>
            </p:cNvCxnSpPr>
            <p:nvPr/>
          </p:nvCxnSpPr>
          <p:spPr>
            <a:xfrm>
              <a:off x="3502508" y="4037376"/>
              <a:ext cx="1393097" cy="8325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41"/>
            <p:cNvCxnSpPr>
              <a:stCxn id="10" idx="3"/>
              <a:endCxn id="15" idx="1"/>
            </p:cNvCxnSpPr>
            <p:nvPr/>
          </p:nvCxnSpPr>
          <p:spPr>
            <a:xfrm flipV="1">
              <a:off x="3502507" y="2913927"/>
              <a:ext cx="1393103" cy="439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구부러진 연결선 42"/>
            <p:cNvCxnSpPr>
              <a:stCxn id="8" idx="3"/>
              <a:endCxn id="11" idx="1"/>
            </p:cNvCxnSpPr>
            <p:nvPr/>
          </p:nvCxnSpPr>
          <p:spPr>
            <a:xfrm flipV="1">
              <a:off x="3502509" y="1405908"/>
              <a:ext cx="1393101" cy="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구부러진 연결선 43"/>
            <p:cNvCxnSpPr>
              <a:stCxn id="7" idx="3"/>
              <a:endCxn id="8" idx="1"/>
            </p:cNvCxnSpPr>
            <p:nvPr/>
          </p:nvCxnSpPr>
          <p:spPr>
            <a:xfrm flipV="1">
              <a:off x="1901853" y="1405909"/>
              <a:ext cx="682689" cy="152722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44"/>
            <p:cNvCxnSpPr>
              <a:stCxn id="7" idx="3"/>
              <a:endCxn id="9" idx="1"/>
            </p:cNvCxnSpPr>
            <p:nvPr/>
          </p:nvCxnSpPr>
          <p:spPr>
            <a:xfrm flipV="1">
              <a:off x="1901853" y="2189031"/>
              <a:ext cx="682688" cy="7441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45"/>
            <p:cNvCxnSpPr>
              <a:stCxn id="7" idx="3"/>
              <a:endCxn id="10" idx="1"/>
            </p:cNvCxnSpPr>
            <p:nvPr/>
          </p:nvCxnSpPr>
          <p:spPr>
            <a:xfrm flipV="1">
              <a:off x="1901853" y="2918320"/>
              <a:ext cx="682687" cy="148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구부러진 연결선 46"/>
            <p:cNvCxnSpPr>
              <a:stCxn id="7" idx="3"/>
              <a:endCxn id="13" idx="1"/>
            </p:cNvCxnSpPr>
            <p:nvPr/>
          </p:nvCxnSpPr>
          <p:spPr>
            <a:xfrm>
              <a:off x="1901853" y="2933131"/>
              <a:ext cx="682687" cy="110424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구부러진 연결선 47"/>
            <p:cNvCxnSpPr>
              <a:stCxn id="9" idx="3"/>
              <a:endCxn id="14" idx="1"/>
            </p:cNvCxnSpPr>
            <p:nvPr/>
          </p:nvCxnSpPr>
          <p:spPr>
            <a:xfrm flipV="1">
              <a:off x="3502508" y="2189030"/>
              <a:ext cx="1393103" cy="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4662" y="3042745"/>
            <a:ext cx="9254359" cy="2932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  <a:p>
            <a:r>
              <a:rPr lang="ko-KR" altLang="en-US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1781503"/>
            <a:ext cx="2127031" cy="2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5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3143" y="3232370"/>
            <a:ext cx="2656484" cy="2656484"/>
            <a:chOff x="1269568" y="2972496"/>
            <a:chExt cx="2656484" cy="2656484"/>
          </a:xfrm>
        </p:grpSpPr>
        <p:sp>
          <p:nvSpPr>
            <p:cNvPr id="7" name="타원 6"/>
            <p:cNvSpPr/>
            <p:nvPr/>
          </p:nvSpPr>
          <p:spPr>
            <a:xfrm>
              <a:off x="1269568" y="2972496"/>
              <a:ext cx="2656484" cy="26564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22973" y="3946795"/>
              <a:ext cx="1149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쇼핑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52223" y="1732176"/>
            <a:ext cx="2656484" cy="2656484"/>
            <a:chOff x="4028248" y="1644254"/>
            <a:chExt cx="2656484" cy="2656484"/>
          </a:xfrm>
        </p:grpSpPr>
        <p:sp>
          <p:nvSpPr>
            <p:cNvPr id="10" name="타원 9"/>
            <p:cNvSpPr/>
            <p:nvPr/>
          </p:nvSpPr>
          <p:spPr>
            <a:xfrm>
              <a:off x="4028248" y="1644254"/>
              <a:ext cx="2656484" cy="26564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81653" y="2559672"/>
              <a:ext cx="1149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장터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508186" y="1732176"/>
            <a:ext cx="2656484" cy="2656484"/>
            <a:chOff x="9341216" y="1644253"/>
            <a:chExt cx="2656484" cy="2656484"/>
          </a:xfrm>
        </p:grpSpPr>
        <p:sp>
          <p:nvSpPr>
            <p:cNvPr id="12" name="타원 11"/>
            <p:cNvSpPr/>
            <p:nvPr/>
          </p:nvSpPr>
          <p:spPr>
            <a:xfrm>
              <a:off x="9341216" y="1644253"/>
              <a:ext cx="2656484" cy="26564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53607" y="2682782"/>
              <a:ext cx="22317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마이 페이지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72152" y="3957240"/>
            <a:ext cx="2656484" cy="2656484"/>
            <a:chOff x="6684732" y="3376948"/>
            <a:chExt cx="2656484" cy="2656484"/>
          </a:xfrm>
        </p:grpSpPr>
        <p:sp>
          <p:nvSpPr>
            <p:cNvPr id="11" name="타원 10"/>
            <p:cNvSpPr/>
            <p:nvPr/>
          </p:nvSpPr>
          <p:spPr>
            <a:xfrm>
              <a:off x="6684732" y="3376948"/>
              <a:ext cx="2656484" cy="26564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8137" y="4351247"/>
              <a:ext cx="11496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텃밭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81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출석체크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15569" y="1939805"/>
            <a:ext cx="3758818" cy="4337070"/>
            <a:chOff x="6431467" y="1764792"/>
            <a:chExt cx="3990196" cy="46654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467" y="1764792"/>
              <a:ext cx="3990196" cy="46654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8102830" y="1959400"/>
              <a:ext cx="647470" cy="4232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84713" y="1939805"/>
            <a:ext cx="4947139" cy="3842825"/>
            <a:chOff x="838200" y="1775460"/>
            <a:chExt cx="4947139" cy="38428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"/>
            <a:stretch/>
          </p:blipFill>
          <p:spPr>
            <a:xfrm>
              <a:off x="838200" y="1775460"/>
              <a:ext cx="4947139" cy="3842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1081318" y="2145905"/>
              <a:ext cx="823681" cy="5384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14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09" y="5102455"/>
            <a:ext cx="3555856" cy="288312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38200" y="1775460"/>
            <a:ext cx="4947139" cy="3842825"/>
            <a:chOff x="838200" y="1775460"/>
            <a:chExt cx="4947139" cy="3842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"/>
            <a:stretch/>
          </p:blipFill>
          <p:spPr>
            <a:xfrm>
              <a:off x="838200" y="1775460"/>
              <a:ext cx="4947139" cy="3842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타원 9"/>
            <p:cNvSpPr/>
            <p:nvPr/>
          </p:nvSpPr>
          <p:spPr>
            <a:xfrm>
              <a:off x="1132119" y="4272441"/>
              <a:ext cx="717920" cy="46931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"/>
          <a:stretch/>
        </p:blipFill>
        <p:spPr>
          <a:xfrm>
            <a:off x="6211142" y="1769624"/>
            <a:ext cx="5104558" cy="3848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05840" y="2857500"/>
            <a:ext cx="1013460" cy="7315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34927" y="2800155"/>
            <a:ext cx="1013460" cy="55264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67408" y="2814443"/>
            <a:ext cx="3467291" cy="10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964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00101" y="1573823"/>
            <a:ext cx="3360420" cy="3722077"/>
            <a:chOff x="838201" y="1573822"/>
            <a:chExt cx="4700179" cy="47521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" r="978" b="764"/>
            <a:stretch/>
          </p:blipFill>
          <p:spPr>
            <a:xfrm>
              <a:off x="838201" y="1573822"/>
              <a:ext cx="4700179" cy="4752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4372336" y="3210084"/>
              <a:ext cx="856527" cy="5440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48811" y="2787349"/>
            <a:ext cx="3500729" cy="3910631"/>
            <a:chOff x="5901981" y="1556484"/>
            <a:chExt cx="4694534" cy="47593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" b="513"/>
            <a:stretch/>
          </p:blipFill>
          <p:spPr>
            <a:xfrm>
              <a:off x="5901981" y="1556484"/>
              <a:ext cx="4694534" cy="47593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타원 7"/>
            <p:cNvSpPr/>
            <p:nvPr/>
          </p:nvSpPr>
          <p:spPr>
            <a:xfrm>
              <a:off x="7902593" y="5324634"/>
              <a:ext cx="856527" cy="5440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857392" y="1608123"/>
            <a:ext cx="3458308" cy="3716512"/>
            <a:chOff x="5886728" y="1693912"/>
            <a:chExt cx="4595514" cy="46464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728" y="1693912"/>
              <a:ext cx="4595514" cy="4646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7007003" y="5081411"/>
              <a:ext cx="856527" cy="5440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20465" t="26373" r="18223" b="13380"/>
          <a:stretch/>
        </p:blipFill>
        <p:spPr>
          <a:xfrm>
            <a:off x="9659815" y="3935326"/>
            <a:ext cx="2189285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75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/>
          <a:stretch/>
        </p:blipFill>
        <p:spPr>
          <a:xfrm>
            <a:off x="838200" y="1606550"/>
            <a:ext cx="5956818" cy="4450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08" y="1606550"/>
            <a:ext cx="4419992" cy="4468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장터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26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471A07-69D3-BCE8-7821-DF2AE1354B04}"/>
              </a:ext>
            </a:extLst>
          </p:cNvPr>
          <p:cNvSpPr/>
          <p:nvPr/>
        </p:nvSpPr>
        <p:spPr>
          <a:xfrm>
            <a:off x="2294860" y="2321441"/>
            <a:ext cx="2764465" cy="744279"/>
          </a:xfrm>
          <a:prstGeom prst="rect">
            <a:avLst/>
          </a:prstGeom>
          <a:solidFill>
            <a:srgbClr val="C4E18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개발동기</a:t>
            </a:r>
            <a:endParaRPr lang="ko-KR" altLang="en-US" dirty="0" err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87A9F3-6AC4-F45B-E432-89FC8FAF8F19}"/>
              </a:ext>
            </a:extLst>
          </p:cNvPr>
          <p:cNvSpPr/>
          <p:nvPr/>
        </p:nvSpPr>
        <p:spPr>
          <a:xfrm>
            <a:off x="2294860" y="4253022"/>
            <a:ext cx="2764465" cy="744279"/>
          </a:xfrm>
          <a:prstGeom prst="rect">
            <a:avLst/>
          </a:prstGeom>
          <a:solidFill>
            <a:srgbClr val="C4E18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및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DE5F7-740E-0645-1996-494F7B109835}"/>
              </a:ext>
            </a:extLst>
          </p:cNvPr>
          <p:cNvSpPr/>
          <p:nvPr/>
        </p:nvSpPr>
        <p:spPr>
          <a:xfrm>
            <a:off x="6946604" y="4253021"/>
            <a:ext cx="2764465" cy="744279"/>
          </a:xfrm>
          <a:prstGeom prst="rect">
            <a:avLst/>
          </a:prstGeom>
          <a:solidFill>
            <a:srgbClr val="C4E18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AB95C5-3746-226C-AC5E-8F05BECF200A}"/>
              </a:ext>
            </a:extLst>
          </p:cNvPr>
          <p:cNvSpPr/>
          <p:nvPr/>
        </p:nvSpPr>
        <p:spPr>
          <a:xfrm>
            <a:off x="6946604" y="2321441"/>
            <a:ext cx="2764465" cy="744279"/>
          </a:xfrm>
          <a:prstGeom prst="rect">
            <a:avLst/>
          </a:prstGeom>
          <a:solidFill>
            <a:srgbClr val="C4E18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개발과정</a:t>
            </a:r>
          </a:p>
        </p:txBody>
      </p:sp>
      <p:sp>
        <p:nvSpPr>
          <p:cNvPr id="12" name="Google Shape;13010;p31">
            <a:extLst>
              <a:ext uri="{FF2B5EF4-FFF2-40B4-BE49-F238E27FC236}">
                <a16:creationId xmlns:a16="http://schemas.microsoft.com/office/drawing/2014/main" id="{825E7B5B-F04F-1712-4580-C3C671EB7DCC}"/>
              </a:ext>
            </a:extLst>
          </p:cNvPr>
          <p:cNvSpPr txBox="1">
            <a:spLocks noGrp="1"/>
          </p:cNvSpPr>
          <p:nvPr/>
        </p:nvSpPr>
        <p:spPr>
          <a:xfrm>
            <a:off x="3273952" y="1816038"/>
            <a:ext cx="894000" cy="358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innaker"/>
              <a:buNone/>
              <a:defRPr sz="3000" b="1" i="0" u="none" strike="noStrike" cap="none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Google Shape;13010;p31">
            <a:extLst>
              <a:ext uri="{FF2B5EF4-FFF2-40B4-BE49-F238E27FC236}">
                <a16:creationId xmlns:a16="http://schemas.microsoft.com/office/drawing/2014/main" id="{99FC30B5-E7D6-998A-300E-DD60AD993800}"/>
              </a:ext>
            </a:extLst>
          </p:cNvPr>
          <p:cNvSpPr txBox="1">
            <a:spLocks noGrp="1"/>
          </p:cNvSpPr>
          <p:nvPr/>
        </p:nvSpPr>
        <p:spPr>
          <a:xfrm>
            <a:off x="7934556" y="3659014"/>
            <a:ext cx="894000" cy="358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innaker"/>
              <a:buNone/>
              <a:defRPr sz="3000" b="1" i="0" u="none" strike="noStrike" cap="none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Google Shape;13010;p31">
            <a:extLst>
              <a:ext uri="{FF2B5EF4-FFF2-40B4-BE49-F238E27FC236}">
                <a16:creationId xmlns:a16="http://schemas.microsoft.com/office/drawing/2014/main" id="{46AB1E69-0F20-9F47-ED9B-B0C195AE2992}"/>
              </a:ext>
            </a:extLst>
          </p:cNvPr>
          <p:cNvSpPr txBox="1">
            <a:spLocks noGrp="1"/>
          </p:cNvSpPr>
          <p:nvPr/>
        </p:nvSpPr>
        <p:spPr>
          <a:xfrm>
            <a:off x="3273951" y="3659014"/>
            <a:ext cx="894000" cy="358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innaker"/>
              <a:buNone/>
              <a:defRPr sz="3000" b="1" i="0" u="none" strike="noStrike" cap="none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Google Shape;13010;p31">
            <a:extLst>
              <a:ext uri="{FF2B5EF4-FFF2-40B4-BE49-F238E27FC236}">
                <a16:creationId xmlns:a16="http://schemas.microsoft.com/office/drawing/2014/main" id="{40FD8381-5B4E-5A8C-4CBC-8E03727EEA93}"/>
              </a:ext>
            </a:extLst>
          </p:cNvPr>
          <p:cNvSpPr txBox="1">
            <a:spLocks noGrp="1"/>
          </p:cNvSpPr>
          <p:nvPr/>
        </p:nvSpPr>
        <p:spPr>
          <a:xfrm>
            <a:off x="7934557" y="1816038"/>
            <a:ext cx="894000" cy="358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innaker"/>
              <a:buNone/>
              <a:defRPr sz="3000" b="1" i="0" u="none" strike="noStrike" cap="none">
                <a:solidFill>
                  <a:schemeClr val="dk1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텃밭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10364" y="1748680"/>
            <a:ext cx="6189063" cy="4446380"/>
            <a:chOff x="838200" y="1718200"/>
            <a:chExt cx="5376135" cy="402995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" b="448"/>
            <a:stretch/>
          </p:blipFill>
          <p:spPr>
            <a:xfrm>
              <a:off x="838200" y="1718200"/>
              <a:ext cx="5376135" cy="4029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5321574" y="4645190"/>
              <a:ext cx="638715" cy="4469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11077" y="2181169"/>
            <a:ext cx="3400763" cy="3581401"/>
            <a:chOff x="6537800" y="1668043"/>
            <a:chExt cx="2916959" cy="27210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" r="59562" b="49770"/>
            <a:stretch/>
          </p:blipFill>
          <p:spPr>
            <a:xfrm>
              <a:off x="6537800" y="1668043"/>
              <a:ext cx="2916959" cy="27210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7031598" y="1885754"/>
              <a:ext cx="2089542" cy="2107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>
            <a:off x="9127620" y="4726427"/>
            <a:ext cx="354421" cy="3375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9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텃밭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1284" y="1665060"/>
            <a:ext cx="4551174" cy="4601340"/>
            <a:chOff x="930797" y="1726276"/>
            <a:chExt cx="4551174" cy="460134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97" y="1726276"/>
              <a:ext cx="4551174" cy="4601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094418" y="5521246"/>
              <a:ext cx="776559" cy="5076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70065" y="1638648"/>
            <a:ext cx="4563180" cy="4627752"/>
            <a:chOff x="6132729" y="1699864"/>
            <a:chExt cx="4563180" cy="462775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729" y="1699864"/>
              <a:ext cx="4563180" cy="46277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타원 9"/>
            <p:cNvSpPr/>
            <p:nvPr/>
          </p:nvSpPr>
          <p:spPr>
            <a:xfrm>
              <a:off x="8713904" y="2356505"/>
              <a:ext cx="1207732" cy="3994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8" y="488541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54" y="1970240"/>
            <a:ext cx="5097244" cy="40592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930799" y="1979032"/>
            <a:ext cx="5153480" cy="4059273"/>
            <a:chOff x="930798" y="1697678"/>
            <a:chExt cx="5153480" cy="40592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98" y="1697678"/>
              <a:ext cx="5153480" cy="40592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타원 10"/>
            <p:cNvSpPr/>
            <p:nvPr/>
          </p:nvSpPr>
          <p:spPr>
            <a:xfrm>
              <a:off x="1116200" y="2969652"/>
              <a:ext cx="753400" cy="4925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61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28674" y="2321166"/>
            <a:ext cx="3711542" cy="3823929"/>
            <a:chOff x="930797" y="1669254"/>
            <a:chExt cx="4291156" cy="43519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97" y="1669254"/>
              <a:ext cx="4291156" cy="4351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타원 7"/>
            <p:cNvSpPr/>
            <p:nvPr/>
          </p:nvSpPr>
          <p:spPr>
            <a:xfrm>
              <a:off x="3577163" y="5255652"/>
              <a:ext cx="753400" cy="4925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88449" y="2321167"/>
            <a:ext cx="4973779" cy="3823929"/>
            <a:chOff x="5566417" y="1669254"/>
            <a:chExt cx="5879980" cy="44413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6417" y="1669254"/>
              <a:ext cx="5879980" cy="4441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타원 9"/>
            <p:cNvSpPr/>
            <p:nvPr/>
          </p:nvSpPr>
          <p:spPr>
            <a:xfrm>
              <a:off x="9974223" y="5466737"/>
              <a:ext cx="611000" cy="3994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대각선 방향의 모서리가 둥근 사각형 11"/>
          <p:cNvSpPr/>
          <p:nvPr/>
        </p:nvSpPr>
        <p:spPr>
          <a:xfrm>
            <a:off x="868362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상품후기</a:t>
            </a:r>
          </a:p>
        </p:txBody>
      </p:sp>
    </p:spTree>
    <p:extLst>
      <p:ext uri="{BB962C8B-B14F-4D97-AF65-F5344CB8AC3E}">
        <p14:creationId xmlns:p14="http://schemas.microsoft.com/office/powerpoint/2010/main" val="202285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36" y="2345234"/>
            <a:ext cx="3865013" cy="39078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1406769" y="2345234"/>
            <a:ext cx="5152293" cy="3907889"/>
            <a:chOff x="58373" y="1783554"/>
            <a:chExt cx="5879980" cy="444132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73" y="1783554"/>
              <a:ext cx="5879980" cy="4441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1397977" y="5583115"/>
              <a:ext cx="1767254" cy="360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대각선 방향의 모서리가 둥근 사각형 19"/>
          <p:cNvSpPr/>
          <p:nvPr/>
        </p:nvSpPr>
        <p:spPr>
          <a:xfrm>
            <a:off x="868362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배송조회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5" y="2303582"/>
            <a:ext cx="3864308" cy="39010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1415561" y="2303582"/>
            <a:ext cx="5099539" cy="3879336"/>
            <a:chOff x="1345223" y="1868823"/>
            <a:chExt cx="5400184" cy="40790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5223" y="1868823"/>
              <a:ext cx="5400184" cy="4079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타원 9"/>
            <p:cNvSpPr/>
            <p:nvPr/>
          </p:nvSpPr>
          <p:spPr>
            <a:xfrm>
              <a:off x="5950552" y="5348741"/>
              <a:ext cx="611000" cy="3994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대각선 방향의 모서리가 둥근 사각형 15"/>
          <p:cNvSpPr/>
          <p:nvPr/>
        </p:nvSpPr>
        <p:spPr>
          <a:xfrm>
            <a:off x="868362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환불</a:t>
            </a:r>
          </a:p>
        </p:txBody>
      </p:sp>
    </p:spTree>
    <p:extLst>
      <p:ext uri="{BB962C8B-B14F-4D97-AF65-F5344CB8AC3E}">
        <p14:creationId xmlns:p14="http://schemas.microsoft.com/office/powerpoint/2010/main" val="82487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04598" y="2344288"/>
            <a:ext cx="3637698" cy="3924627"/>
            <a:chOff x="6944238" y="1653325"/>
            <a:chExt cx="4244334" cy="430449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238" y="1653325"/>
              <a:ext cx="4244334" cy="4304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타원 7"/>
            <p:cNvSpPr/>
            <p:nvPr/>
          </p:nvSpPr>
          <p:spPr>
            <a:xfrm>
              <a:off x="8074926" y="4790282"/>
              <a:ext cx="753400" cy="4925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84713" y="2344288"/>
            <a:ext cx="5100726" cy="3924627"/>
            <a:chOff x="930797" y="1649851"/>
            <a:chExt cx="5715002" cy="4307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97" y="1649851"/>
              <a:ext cx="5715002" cy="4307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3211975" y="5282789"/>
              <a:ext cx="753400" cy="4925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154575" y="3453989"/>
              <a:ext cx="753400" cy="4925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대각선 방향의 모서리가 둥근 사각형 14"/>
          <p:cNvSpPr/>
          <p:nvPr/>
        </p:nvSpPr>
        <p:spPr>
          <a:xfrm>
            <a:off x="868362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카드관리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sp>
        <p:nvSpPr>
          <p:cNvPr id="6" name="Google Shape;16188;p38"/>
          <p:cNvSpPr txBox="1">
            <a:spLocks noGrp="1"/>
          </p:cNvSpPr>
          <p:nvPr>
            <p:ph type="title"/>
          </p:nvPr>
        </p:nvSpPr>
        <p:spPr>
          <a:xfrm>
            <a:off x="930797" y="479749"/>
            <a:ext cx="10515600" cy="1021168"/>
          </a:xfrm>
          <a:prstGeom prst="rect">
            <a:avLst/>
          </a:prstGeom>
          <a:solidFill>
            <a:schemeClr val="bg1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04085" y="2347542"/>
            <a:ext cx="4783015" cy="3701566"/>
            <a:chOff x="6188597" y="1797580"/>
            <a:chExt cx="5417616" cy="40825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597" y="1797580"/>
              <a:ext cx="5417616" cy="40825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6439130" y="4283500"/>
              <a:ext cx="647470" cy="4232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50598" y="2347542"/>
            <a:ext cx="4836957" cy="3701566"/>
            <a:chOff x="560448" y="1840474"/>
            <a:chExt cx="5346406" cy="40396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48" y="1840474"/>
              <a:ext cx="5346406" cy="40396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813030" y="3927900"/>
              <a:ext cx="647470" cy="4232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대각선 방향의 모서리가 둥근 사각형 12"/>
          <p:cNvSpPr/>
          <p:nvPr/>
        </p:nvSpPr>
        <p:spPr>
          <a:xfrm>
            <a:off x="1088163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정보수정</a:t>
            </a:r>
          </a:p>
        </p:txBody>
      </p:sp>
      <p:sp>
        <p:nvSpPr>
          <p:cNvPr id="16" name="대각선 방향의 모서리가 둥근 사각형 15"/>
          <p:cNvSpPr/>
          <p:nvPr/>
        </p:nvSpPr>
        <p:spPr>
          <a:xfrm>
            <a:off x="6304085" y="1654234"/>
            <a:ext cx="1432570" cy="539991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미션</a:t>
            </a:r>
          </a:p>
        </p:txBody>
      </p:sp>
    </p:spTree>
    <p:extLst>
      <p:ext uri="{BB962C8B-B14F-4D97-AF65-F5344CB8AC3E}">
        <p14:creationId xmlns:p14="http://schemas.microsoft.com/office/powerpoint/2010/main" val="33376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18890;p44"/>
          <p:cNvGrpSpPr/>
          <p:nvPr/>
        </p:nvGrpSpPr>
        <p:grpSpPr>
          <a:xfrm>
            <a:off x="2224941" y="1567206"/>
            <a:ext cx="8018098" cy="4863046"/>
            <a:chOff x="4572000" y="1178248"/>
            <a:chExt cx="3852000" cy="2787000"/>
          </a:xfrm>
        </p:grpSpPr>
        <p:sp>
          <p:nvSpPr>
            <p:cNvPr id="56" name="Google Shape;18891;p44"/>
            <p:cNvSpPr/>
            <p:nvPr/>
          </p:nvSpPr>
          <p:spPr>
            <a:xfrm>
              <a:off x="4572000" y="1178248"/>
              <a:ext cx="3852000" cy="2787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18892;p44"/>
            <p:cNvGrpSpPr/>
            <p:nvPr/>
          </p:nvGrpSpPr>
          <p:grpSpPr>
            <a:xfrm>
              <a:off x="4842243" y="3490747"/>
              <a:ext cx="3311448" cy="326519"/>
              <a:chOff x="4841943" y="3886997"/>
              <a:chExt cx="3311448" cy="326519"/>
            </a:xfrm>
          </p:grpSpPr>
          <p:grpSp>
            <p:nvGrpSpPr>
              <p:cNvPr id="58" name="Google Shape;18893;p44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95" name="Google Shape;18894;p44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8895;p44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8896;p44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18897;p44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77" name="Google Shape;18898;p44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8899;p44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8900;p44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8901;p44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8902;p44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8903;p44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8904;p44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8905;p44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8906;p44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8907;p44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8908;p44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8909;p44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8910;p44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8911;p44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8912;p44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8913;p44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8914;p44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8915;p44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18916;p44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61" name="Google Shape;18917;p44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8918;p44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8919;p44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8920;p44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8921;p44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8922;p44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8923;p44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8924;p44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8925;p44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8926;p44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8927;p44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8928;p44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8929;p44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8930;p44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8931;p44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8932;p44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463" y="1737132"/>
            <a:ext cx="6892821" cy="3732280"/>
          </a:xfrm>
          <a:prstGeom prst="rect">
            <a:avLst/>
          </a:prstGeom>
        </p:spPr>
      </p:pic>
      <p:grpSp>
        <p:nvGrpSpPr>
          <p:cNvPr id="106" name="Google Shape;18934;p44"/>
          <p:cNvGrpSpPr/>
          <p:nvPr/>
        </p:nvGrpSpPr>
        <p:grpSpPr>
          <a:xfrm>
            <a:off x="5669407" y="3312321"/>
            <a:ext cx="1129166" cy="1128135"/>
            <a:chOff x="2250163" y="1874365"/>
            <a:chExt cx="300378" cy="300385"/>
          </a:xfrm>
        </p:grpSpPr>
        <p:sp>
          <p:nvSpPr>
            <p:cNvPr id="107" name="Google Shape;18935;p44"/>
            <p:cNvSpPr/>
            <p:nvPr/>
          </p:nvSpPr>
          <p:spPr>
            <a:xfrm>
              <a:off x="2250163" y="1874365"/>
              <a:ext cx="300378" cy="300385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36;p44">
              <a:hlinkClick r:id="rId6" action="ppaction://hlinkfile"/>
            </p:cNvPr>
            <p:cNvSpPr/>
            <p:nvPr/>
          </p:nvSpPr>
          <p:spPr>
            <a:xfrm>
              <a:off x="2350928" y="1936684"/>
              <a:ext cx="135374" cy="155560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36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7522" y="1378573"/>
            <a:ext cx="8781393" cy="4114800"/>
          </a:xfrm>
          <a:prstGeom prst="rect">
            <a:avLst/>
          </a:prstGeom>
          <a:solidFill>
            <a:srgbClr val="C4E18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6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4662" y="3042745"/>
            <a:ext cx="9254359" cy="2932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  <a:p>
            <a:r>
              <a:rPr lang="ko-KR" altLang="en-US" sz="10000" dirty="0" err="1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개발동기</a:t>
            </a:r>
            <a:endParaRPr lang="ko-KR" altLang="en-US" sz="10000" dirty="0">
              <a:ln w="28575">
                <a:noFill/>
              </a:ln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1781503"/>
            <a:ext cx="2127031" cy="2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6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4" b="84314"/>
          <a:stretch/>
        </p:blipFill>
        <p:spPr>
          <a:xfrm>
            <a:off x="779443" y="1763545"/>
            <a:ext cx="3910145" cy="952049"/>
          </a:xfrm>
          <a:prstGeom prst="rect">
            <a:avLst/>
          </a:prstGeom>
        </p:spPr>
      </p:pic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개발동기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" t="-200" r="524" b="27603"/>
          <a:stretch/>
        </p:blipFill>
        <p:spPr>
          <a:xfrm>
            <a:off x="675803" y="2756361"/>
            <a:ext cx="3455834" cy="32795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1"/>
          <a:stretch/>
        </p:blipFill>
        <p:spPr>
          <a:xfrm>
            <a:off x="4032461" y="2316560"/>
            <a:ext cx="3668163" cy="4401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18" y="1730825"/>
            <a:ext cx="3990317" cy="47078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20" y="2053369"/>
            <a:ext cx="3397261" cy="45248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1026" name="Picture 2" descr="https://search.pstatic.net/common/?src=http%3A%2F%2Fblogfiles.naver.net%2FMjAyMTA2MDhfMjkz%2FMDAxNjIzMTU2Mzg4MjM0.ZnUUucBwNG5gjJ7soSOO1VGGwcxo2UrM4ctZHRImfiUg.6b-8woRk0bW8onol4dMpCZPI0Or_cH0HK4YULL6eQX0g.JPEG.wishluck77%2F%25B3%25AA%25C8%25A5%25C0%25DA%25BB%25EA%25B4%25D9_398%25C8%25B8_%25C5%25B0_8.jpg&amp;type=sc960_83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24" y="2902240"/>
            <a:ext cx="3560748" cy="20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1635102" y="3041742"/>
            <a:ext cx="3723159" cy="2112613"/>
            <a:chOff x="1712469" y="2799667"/>
            <a:chExt cx="3723159" cy="2112613"/>
          </a:xfrm>
        </p:grpSpPr>
        <p:sp>
          <p:nvSpPr>
            <p:cNvPr id="2" name="타원 1"/>
            <p:cNvSpPr/>
            <p:nvPr/>
          </p:nvSpPr>
          <p:spPr>
            <a:xfrm>
              <a:off x="1712469" y="2799667"/>
              <a:ext cx="3723159" cy="21126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물가 상승 </a:t>
              </a:r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&amp;</a:t>
              </a:r>
              <a:endPara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  경제적 불황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691" y="3271426"/>
              <a:ext cx="1141202" cy="114120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그룹 18"/>
          <p:cNvGrpSpPr/>
          <p:nvPr/>
        </p:nvGrpSpPr>
        <p:grpSpPr>
          <a:xfrm>
            <a:off x="6586272" y="3041742"/>
            <a:ext cx="3723159" cy="2112613"/>
            <a:chOff x="6117242" y="2691750"/>
            <a:chExt cx="3723159" cy="2112613"/>
          </a:xfrm>
        </p:grpSpPr>
        <p:sp>
          <p:nvSpPr>
            <p:cNvPr id="17" name="타원 16"/>
            <p:cNvSpPr/>
            <p:nvPr/>
          </p:nvSpPr>
          <p:spPr>
            <a:xfrm>
              <a:off x="6117242" y="2691750"/>
              <a:ext cx="3723159" cy="21126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집콕시간</a:t>
              </a:r>
              <a:endPara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증가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667" y="3272496"/>
              <a:ext cx="1046162" cy="104616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886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31669" y="1925515"/>
            <a:ext cx="3332284" cy="3332284"/>
            <a:chOff x="931669" y="1925515"/>
            <a:chExt cx="3332284" cy="3332284"/>
          </a:xfrm>
        </p:grpSpPr>
        <p:sp>
          <p:nvSpPr>
            <p:cNvPr id="2" name="타원 1"/>
            <p:cNvSpPr/>
            <p:nvPr/>
          </p:nvSpPr>
          <p:spPr>
            <a:xfrm>
              <a:off x="931669" y="1925515"/>
              <a:ext cx="3332284" cy="33322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en-US" altLang="ko-KR" sz="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식물테크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정보 수집부터 수확 식물 장터 판매까지 순환 구조로 이어지므로 기존 고객 유지 원활</a:t>
              </a: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40845" y="2151354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판매자 차원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76592" y="3298181"/>
            <a:ext cx="3332284" cy="3332284"/>
            <a:chOff x="4476592" y="3298181"/>
            <a:chExt cx="3332284" cy="3332284"/>
          </a:xfrm>
        </p:grpSpPr>
        <p:sp>
          <p:nvSpPr>
            <p:cNvPr id="9" name="타원 8"/>
            <p:cNvSpPr/>
            <p:nvPr/>
          </p:nvSpPr>
          <p:spPr>
            <a:xfrm>
              <a:off x="4476592" y="3298181"/>
              <a:ext cx="3332284" cy="33322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쉽고 편하게 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식물테크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진입이 가능하며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건강한 취미 활동과 지속 가능한 농업에 참여할 수 있는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기회얻을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 있음</a:t>
              </a: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30039" y="3530110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고객 차원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021516" y="1925515"/>
            <a:ext cx="3332284" cy="3332284"/>
            <a:chOff x="8021516" y="1925515"/>
            <a:chExt cx="3332284" cy="3332284"/>
          </a:xfrm>
        </p:grpSpPr>
        <p:sp>
          <p:nvSpPr>
            <p:cNvPr id="10" name="타원 9"/>
            <p:cNvSpPr/>
            <p:nvPr/>
          </p:nvSpPr>
          <p:spPr>
            <a:xfrm>
              <a:off x="8021516" y="1925515"/>
              <a:ext cx="3332284" cy="33322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endParaRPr lang="en-US" altLang="ko-KR" sz="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유휴 공간을 활용한 식물 재배로 인한 이익 창출 활동이므로 환경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경제 모두에 긍정적인 영향 미침</a:t>
              </a:r>
              <a:endPara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30692" y="2151354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tx1"/>
                    </a:solidFill>
                  </a:ln>
                  <a:solidFill>
                    <a:srgbClr val="C4E18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사회적 차원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2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4662" y="3042745"/>
            <a:ext cx="9254359" cy="2932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  <a:p>
            <a:r>
              <a:rPr lang="ko-KR" altLang="en-US" sz="10000" dirty="0">
                <a:ln w="28575">
                  <a:noFill/>
                </a:ln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5" y="1781503"/>
            <a:ext cx="2127031" cy="2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7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4" descr="Oracle Databas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46" y="4144480"/>
            <a:ext cx="4001263" cy="21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752"/>
          <a:stretch/>
        </p:blipFill>
        <p:spPr>
          <a:xfrm>
            <a:off x="622523" y="4095151"/>
            <a:ext cx="6482723" cy="1436446"/>
          </a:xfrm>
          <a:prstGeom prst="rect">
            <a:avLst/>
          </a:prstGeom>
        </p:spPr>
      </p:pic>
      <p:pic>
        <p:nvPicPr>
          <p:cNvPr id="9" name="Picture 12" descr="1편. 자바의 소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08" y="1793968"/>
            <a:ext cx="3681894" cy="23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84" y="2101522"/>
            <a:ext cx="6313452" cy="147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5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역할분담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sp>
        <p:nvSpPr>
          <p:cNvPr id="25" name="Google Shape;16193;p38"/>
          <p:cNvSpPr txBox="1">
            <a:spLocks/>
          </p:cNvSpPr>
          <p:nvPr/>
        </p:nvSpPr>
        <p:spPr>
          <a:xfrm>
            <a:off x="3636465" y="3392886"/>
            <a:ext cx="2576725" cy="863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총괄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관련</a:t>
            </a:r>
          </a:p>
        </p:txBody>
      </p:sp>
      <p:sp>
        <p:nvSpPr>
          <p:cNvPr id="29" name="Google Shape;16193;p38"/>
          <p:cNvSpPr txBox="1">
            <a:spLocks/>
          </p:cNvSpPr>
          <p:nvPr/>
        </p:nvSpPr>
        <p:spPr>
          <a:xfrm>
            <a:off x="3636465" y="4610205"/>
            <a:ext cx="2335230" cy="863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미션 관련</a:t>
            </a:r>
          </a:p>
        </p:txBody>
      </p:sp>
      <p:sp>
        <p:nvSpPr>
          <p:cNvPr id="30" name="Google Shape;16193;p38"/>
          <p:cNvSpPr txBox="1">
            <a:spLocks/>
          </p:cNvSpPr>
          <p:nvPr/>
        </p:nvSpPr>
        <p:spPr>
          <a:xfrm>
            <a:off x="3636465" y="2298636"/>
            <a:ext cx="2576725" cy="631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조장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메인홈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장터 관련</a:t>
            </a:r>
          </a:p>
        </p:txBody>
      </p:sp>
      <p:sp>
        <p:nvSpPr>
          <p:cNvPr id="31" name="Google Shape;16193;p38"/>
          <p:cNvSpPr txBox="1">
            <a:spLocks/>
          </p:cNvSpPr>
          <p:nvPr/>
        </p:nvSpPr>
        <p:spPr>
          <a:xfrm>
            <a:off x="8119184" y="2167847"/>
            <a:ext cx="2576725" cy="863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시연영상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편집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 관련 및 환불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배송</a:t>
            </a:r>
          </a:p>
        </p:txBody>
      </p:sp>
      <p:sp>
        <p:nvSpPr>
          <p:cNvPr id="32" name="Google Shape;16193;p38"/>
          <p:cNvSpPr txBox="1">
            <a:spLocks/>
          </p:cNvSpPr>
          <p:nvPr/>
        </p:nvSpPr>
        <p:spPr>
          <a:xfrm>
            <a:off x="8119184" y="3490959"/>
            <a:ext cx="2576725" cy="49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보고서 작성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텃밭 관련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924981" y="2364237"/>
            <a:ext cx="1501752" cy="62129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이태순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28983" y="3581365"/>
            <a:ext cx="1501752" cy="62129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심가은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24981" y="4798493"/>
            <a:ext cx="1501752" cy="62129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장준성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79847" y="2364237"/>
            <a:ext cx="1501752" cy="62129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박소현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79847" y="3490959"/>
            <a:ext cx="1501752" cy="62129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김유성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4" b="89516" l="2048" r="979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7585" y="1969780"/>
            <a:ext cx="436543" cy="440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188;p38"/>
          <p:cNvSpPr txBox="1">
            <a:spLocks noGrp="1"/>
          </p:cNvSpPr>
          <p:nvPr>
            <p:ph type="title"/>
          </p:nvPr>
        </p:nvSpPr>
        <p:spPr>
          <a:xfrm>
            <a:off x="838200" y="445025"/>
            <a:ext cx="10515600" cy="1021168"/>
          </a:xfrm>
          <a:prstGeom prst="rect">
            <a:avLst/>
          </a:prstGeom>
          <a:solidFill>
            <a:srgbClr val="C4E187"/>
          </a:solidFill>
          <a:ln w="76200">
            <a:solidFill>
              <a:srgbClr val="C4E18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업무일정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09" y="5748159"/>
            <a:ext cx="1364186" cy="1364186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35574"/>
              </p:ext>
            </p:extLst>
          </p:nvPr>
        </p:nvGraphicFramePr>
        <p:xfrm>
          <a:off x="838200" y="1733240"/>
          <a:ext cx="10515599" cy="4340512"/>
        </p:xfrm>
        <a:graphic>
          <a:graphicData uri="http://schemas.openxmlformats.org/drawingml/2006/table">
            <a:tbl>
              <a:tblPr/>
              <a:tblGrid>
                <a:gridCol w="1973448">
                  <a:extLst>
                    <a:ext uri="{9D8B030D-6E8A-4147-A177-3AD203B41FA5}">
                      <a16:colId xmlns:a16="http://schemas.microsoft.com/office/drawing/2014/main" val="3353036443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3848098151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895538452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936461088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872170111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4168683175"/>
                    </a:ext>
                  </a:extLst>
                </a:gridCol>
                <a:gridCol w="735055">
                  <a:extLst>
                    <a:ext uri="{9D8B030D-6E8A-4147-A177-3AD203B41FA5}">
                      <a16:colId xmlns:a16="http://schemas.microsoft.com/office/drawing/2014/main" val="1284960394"/>
                    </a:ext>
                  </a:extLst>
                </a:gridCol>
                <a:gridCol w="688543">
                  <a:extLst>
                    <a:ext uri="{9D8B030D-6E8A-4147-A177-3AD203B41FA5}">
                      <a16:colId xmlns:a16="http://schemas.microsoft.com/office/drawing/2014/main" val="913644435"/>
                    </a:ext>
                  </a:extLst>
                </a:gridCol>
                <a:gridCol w="688543">
                  <a:extLst>
                    <a:ext uri="{9D8B030D-6E8A-4147-A177-3AD203B41FA5}">
                      <a16:colId xmlns:a16="http://schemas.microsoft.com/office/drawing/2014/main" val="1091294377"/>
                    </a:ext>
                  </a:extLst>
                </a:gridCol>
                <a:gridCol w="688543">
                  <a:extLst>
                    <a:ext uri="{9D8B030D-6E8A-4147-A177-3AD203B41FA5}">
                      <a16:colId xmlns:a16="http://schemas.microsoft.com/office/drawing/2014/main" val="331446844"/>
                    </a:ext>
                  </a:extLst>
                </a:gridCol>
                <a:gridCol w="688543">
                  <a:extLst>
                    <a:ext uri="{9D8B030D-6E8A-4147-A177-3AD203B41FA5}">
                      <a16:colId xmlns:a16="http://schemas.microsoft.com/office/drawing/2014/main" val="1371139032"/>
                    </a:ext>
                  </a:extLst>
                </a:gridCol>
                <a:gridCol w="688543">
                  <a:extLst>
                    <a:ext uri="{9D8B030D-6E8A-4147-A177-3AD203B41FA5}">
                      <a16:colId xmlns:a16="http://schemas.microsoft.com/office/drawing/2014/main" val="552432394"/>
                    </a:ext>
                  </a:extLst>
                </a:gridCol>
                <a:gridCol w="689106">
                  <a:extLst>
                    <a:ext uri="{9D8B030D-6E8A-4147-A177-3AD203B41FA5}">
                      <a16:colId xmlns:a16="http://schemas.microsoft.com/office/drawing/2014/main" val="1424047209"/>
                    </a:ext>
                  </a:extLst>
                </a:gridCol>
              </a:tblGrid>
              <a:tr h="5309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Month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baseline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sz="1100" kern="0" spc="0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34284"/>
                  </a:ext>
                </a:extLst>
              </a:tr>
              <a:tr h="4104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821938"/>
                  </a:ext>
                </a:extLst>
              </a:tr>
              <a:tr h="6797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주제 선정 및 </a:t>
                      </a:r>
                      <a:r>
                        <a:rPr lang="en-US" altLang="ko-KR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495263"/>
                  </a:ext>
                </a:extLst>
              </a:tr>
              <a:tr h="6797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조사 및 입력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14498"/>
                  </a:ext>
                </a:extLst>
              </a:tr>
              <a:tr h="6797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09084"/>
                  </a:ext>
                </a:extLst>
              </a:tr>
              <a:tr h="6797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디버깅 및 </a:t>
                      </a:r>
                      <a:r>
                        <a:rPr lang="en-US" altLang="ko-KR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</a:t>
                      </a: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13859"/>
                  </a:ext>
                </a:extLst>
              </a:tr>
              <a:tr h="680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최종점검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D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2763" marR="52763" marT="14587" marB="14587" anchor="ctr">
                    <a:lnL>
                      <a:noFill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420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28" y="5092187"/>
            <a:ext cx="3555856" cy="28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4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751</Words>
  <Application>Microsoft Office PowerPoint</Application>
  <PresentationFormat>와이드스크린</PresentationFormat>
  <Paragraphs>192</Paragraphs>
  <Slides>29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나눔고딕</vt:lpstr>
      <vt:lpstr>맑은 고딕</vt:lpstr>
      <vt:lpstr>Arial</vt:lpstr>
      <vt:lpstr>Spinnaker</vt:lpstr>
      <vt:lpstr>나눔고딕 ExtraBold</vt:lpstr>
      <vt:lpstr>Office 테마</vt:lpstr>
      <vt:lpstr>홈파밍 리워드 플랫폼  </vt:lpstr>
      <vt:lpstr>목차</vt:lpstr>
      <vt:lpstr>PowerPoint 프레젠테이션</vt:lpstr>
      <vt:lpstr>개발동기</vt:lpstr>
      <vt:lpstr>기대효과</vt:lpstr>
      <vt:lpstr>PowerPoint 프레젠테이션</vt:lpstr>
      <vt:lpstr>개발환경</vt:lpstr>
      <vt:lpstr>역할분담</vt:lpstr>
      <vt:lpstr>업무일정</vt:lpstr>
      <vt:lpstr>PowerPoint 프레젠테이션</vt:lpstr>
      <vt:lpstr>ER다이어그램</vt:lpstr>
      <vt:lpstr>ER다이어그램</vt:lpstr>
      <vt:lpstr>프로그램 흐름</vt:lpstr>
      <vt:lpstr>PowerPoint 프레젠테이션</vt:lpstr>
      <vt:lpstr>주요기능</vt:lpstr>
      <vt:lpstr>주요기능 : 출석체크</vt:lpstr>
      <vt:lpstr>주요기능 : 쇼핑</vt:lpstr>
      <vt:lpstr>주요기능 : 쇼핑</vt:lpstr>
      <vt:lpstr>주요기능 : 장터</vt:lpstr>
      <vt:lpstr>주요기능 : 텃밭</vt:lpstr>
      <vt:lpstr>주요기능 : 텃밭</vt:lpstr>
      <vt:lpstr>주요기능 : 마이 페이지 -주문내역</vt:lpstr>
      <vt:lpstr>주요기능 : 마이 페이지</vt:lpstr>
      <vt:lpstr>주요기능 : 마이 페이지</vt:lpstr>
      <vt:lpstr>주요기능 : 마이 페이지</vt:lpstr>
      <vt:lpstr>주요기능 : 마이 페이지</vt:lpstr>
      <vt:lpstr>주요기능 : 마이 페이지</vt:lpstr>
      <vt:lpstr>시연영상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홈파밍 리워드 플랫폼</dc:title>
  <dc:creator>04-05</dc:creator>
  <cp:lastModifiedBy>04-05</cp:lastModifiedBy>
  <cp:revision>136</cp:revision>
  <dcterms:created xsi:type="dcterms:W3CDTF">2023-06-01T03:30:12Z</dcterms:created>
  <dcterms:modified xsi:type="dcterms:W3CDTF">2023-06-05T03:36:28Z</dcterms:modified>
</cp:coreProperties>
</file>